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1" r:id="rId4"/>
    <p:sldId id="257" r:id="rId5"/>
    <p:sldId id="258" r:id="rId6"/>
    <p:sldId id="264" r:id="rId7"/>
    <p:sldId id="259" r:id="rId8"/>
    <p:sldId id="260" r:id="rId9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427F"/>
    <a:srgbClr val="E2017B"/>
    <a:srgbClr val="008536"/>
    <a:srgbClr val="F9D800"/>
    <a:srgbClr val="009AE0"/>
    <a:srgbClr val="37388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840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2012\Documenti\COMMISSIONE%20CENTRO%20STUDI\POLITICA%20INDUSTRIALE\POR%20FSE%202014-2020\POR%20FSE%20APPROVATO\POR%20FSE-dat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2012\Documenti\COMMISSIONE%20CENTRO%20STUDI\POLITICA%20INDUSTRIALE\POR%20FSE%202014-2020\POR%20FSE%20APPROVATO\POR%20FSE-dat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/>
      <c:barChart>
        <c:barDir val="bar"/>
        <c:grouping val="stacked"/>
        <c:ser>
          <c:idx val="0"/>
          <c:order val="0"/>
          <c:spPr>
            <a:solidFill>
              <a:srgbClr val="03427F"/>
            </a:solidFill>
          </c:spPr>
          <c:dLbls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</a:defRPr>
                </a:pPr>
                <a:endParaRPr lang="it-IT"/>
              </a:p>
            </c:txPr>
            <c:dLblPos val="ctr"/>
            <c:showVal val="1"/>
          </c:dLbls>
          <c:cat>
            <c:strRef>
              <c:f>Foglio1!$B$3:$B$7</c:f>
              <c:strCache>
                <c:ptCount val="5"/>
                <c:pt idx="0">
                  <c:v>Asse 1</c:v>
                </c:pt>
                <c:pt idx="1">
                  <c:v>Asse 2</c:v>
                </c:pt>
                <c:pt idx="2">
                  <c:v>Asse 3</c:v>
                </c:pt>
                <c:pt idx="3">
                  <c:v>Asse 4</c:v>
                </c:pt>
                <c:pt idx="4">
                  <c:v>Asse 5</c:v>
                </c:pt>
              </c:strCache>
            </c:strRef>
          </c:cat>
          <c:val>
            <c:numRef>
              <c:f>Foglio1!$C$3:$C$7</c:f>
              <c:numCache>
                <c:formatCode>General</c:formatCode>
                <c:ptCount val="5"/>
                <c:pt idx="0">
                  <c:v>358</c:v>
                </c:pt>
                <c:pt idx="1">
                  <c:v>227.1</c:v>
                </c:pt>
                <c:pt idx="2">
                  <c:v>332.6</c:v>
                </c:pt>
                <c:pt idx="3">
                  <c:v>20</c:v>
                </c:pt>
                <c:pt idx="4">
                  <c:v>32.800000000000004</c:v>
                </c:pt>
              </c:numCache>
            </c:numRef>
          </c:val>
        </c:ser>
        <c:dLbls>
          <c:showVal val="1"/>
        </c:dLbls>
        <c:gapWidth val="36"/>
        <c:overlap val="100"/>
        <c:axId val="44908928"/>
        <c:axId val="44910464"/>
      </c:barChart>
      <c:catAx>
        <c:axId val="44908928"/>
        <c:scaling>
          <c:orientation val="maxMin"/>
        </c:scaling>
        <c:axPos val="l"/>
        <c:tickLblPos val="nextTo"/>
        <c:crossAx val="44910464"/>
        <c:crosses val="autoZero"/>
        <c:auto val="1"/>
        <c:lblAlgn val="ctr"/>
        <c:lblOffset val="100"/>
      </c:catAx>
      <c:valAx>
        <c:axId val="44910464"/>
        <c:scaling>
          <c:orientation val="minMax"/>
        </c:scaling>
        <c:axPos val="t"/>
        <c:majorGridlines/>
        <c:numFmt formatCode="General" sourceLinked="1"/>
        <c:tickLblPos val="nextTo"/>
        <c:crossAx val="44908928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"/>
  <c:chart>
    <c:plotArea>
      <c:layout>
        <c:manualLayout>
          <c:layoutTarget val="inner"/>
          <c:xMode val="edge"/>
          <c:yMode val="edge"/>
          <c:x val="4.1950808569433069E-2"/>
          <c:y val="0.15509385554065641"/>
          <c:w val="0.65416124721338631"/>
          <c:h val="0.84446260955095975"/>
        </c:manualLayout>
      </c:layout>
      <c:pieChart>
        <c:varyColors val="1"/>
        <c:ser>
          <c:idx val="0"/>
          <c:order val="0"/>
          <c:dPt>
            <c:idx val="0"/>
            <c:explosion val="3"/>
          </c:dPt>
          <c:dPt>
            <c:idx val="1"/>
            <c:explosion val="13"/>
          </c:dPt>
          <c:dPt>
            <c:idx val="3"/>
            <c:explosion val="9"/>
          </c:dPt>
          <c:dPt>
            <c:idx val="5"/>
            <c:explosion val="20"/>
          </c:dPt>
          <c:dLbls>
            <c:dLbl>
              <c:idx val="0"/>
              <c:layout>
                <c:manualLayout>
                  <c:x val="-3.2535507960271659E-2"/>
                  <c:y val="-8.6928279420748683E-2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-2.0099803725512046E-2"/>
                  <c:y val="-0.10657901309040331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0.15513276302633044"/>
                  <c:y val="-1.8708191972090199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-1.161963485538646E-2"/>
                  <c:y val="5.0289462359807427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3.9145513324308275E-2"/>
                  <c:y val="2.3969996980487001E-2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8.7981537646473984E-2"/>
                  <c:y val="8.5224980500792785E-4"/>
                </c:manualLayout>
              </c:layout>
              <c:dLblPos val="bestFit"/>
              <c:showCatName val="1"/>
              <c:showPercent val="1"/>
            </c:dLbl>
            <c:txPr>
              <a:bodyPr/>
              <a:lstStyle/>
              <a:p>
                <a:pPr>
                  <a:defRPr sz="1400" b="1">
                    <a:solidFill>
                      <a:srgbClr val="03427F"/>
                    </a:solidFill>
                  </a:defRPr>
                </a:pPr>
                <a:endParaRPr lang="it-IT"/>
              </a:p>
            </c:txPr>
            <c:dLblPos val="inEnd"/>
            <c:showCatName val="1"/>
            <c:showPercent val="1"/>
            <c:showLeaderLines val="1"/>
          </c:dLbls>
          <c:cat>
            <c:strRef>
              <c:f>Foglio1!$B$3:$B$7</c:f>
              <c:strCache>
                <c:ptCount val="5"/>
                <c:pt idx="0">
                  <c:v>Asse 1</c:v>
                </c:pt>
                <c:pt idx="1">
                  <c:v>Asse 2</c:v>
                </c:pt>
                <c:pt idx="2">
                  <c:v>Asse 3</c:v>
                </c:pt>
                <c:pt idx="3">
                  <c:v>Asse 4</c:v>
                </c:pt>
                <c:pt idx="4">
                  <c:v>Asse 5</c:v>
                </c:pt>
              </c:strCache>
            </c:strRef>
          </c:cat>
          <c:val>
            <c:numRef>
              <c:f>Foglio1!$D$3:$D$7</c:f>
              <c:numCache>
                <c:formatCode>0.00</c:formatCode>
                <c:ptCount val="5"/>
                <c:pt idx="0">
                  <c:v>36.888201957753722</c:v>
                </c:pt>
                <c:pt idx="1">
                  <c:v>23.400309119010821</c:v>
                </c:pt>
                <c:pt idx="2">
                  <c:v>34.270994332818148</c:v>
                </c:pt>
                <c:pt idx="3">
                  <c:v>2.0607934054611032</c:v>
                </c:pt>
                <c:pt idx="4">
                  <c:v>3.3797011849562066</c:v>
                </c:pt>
              </c:numCache>
            </c:numRef>
          </c:val>
        </c:ser>
        <c:dLbls>
          <c:showVal val="1"/>
        </c:dLbls>
        <c:firstSliceAng val="0"/>
      </c:pieChart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ercedesbresso.it/wp-content/uploads/2015/04/CE_logo.png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 b="26694"/>
          <a:stretch>
            <a:fillRect/>
          </a:stretch>
        </p:blipFill>
        <p:spPr bwMode="auto">
          <a:xfrm>
            <a:off x="-1" y="782152"/>
            <a:ext cx="9144001" cy="4640593"/>
          </a:xfrm>
          <a:prstGeom prst="rect">
            <a:avLst/>
          </a:prstGeom>
          <a:noFill/>
        </p:spPr>
      </p:pic>
      <p:pic>
        <p:nvPicPr>
          <p:cNvPr id="5" name="Immagine 3" descr="BARRA BIANCO COL.bmp"/>
          <p:cNvPicPr>
            <a:picLocks noChangeAspect="1"/>
          </p:cNvPicPr>
          <p:nvPr/>
        </p:nvPicPr>
        <p:blipFill>
          <a:blip r:embed="rId3" cstate="print"/>
          <a:srcRect t="38618" r="12935"/>
          <a:stretch>
            <a:fillRect/>
          </a:stretch>
        </p:blipFill>
        <p:spPr bwMode="auto">
          <a:xfrm>
            <a:off x="0" y="5300663"/>
            <a:ext cx="9144000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4"/>
          <p:cNvSpPr txBox="1">
            <a:spLocks noChangeArrowheads="1"/>
          </p:cNvSpPr>
          <p:nvPr/>
        </p:nvSpPr>
        <p:spPr bwMode="auto">
          <a:xfrm>
            <a:off x="539750" y="549275"/>
            <a:ext cx="62844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60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POR FSE 2014-2020</a:t>
            </a:r>
            <a:endParaRPr lang="it-IT" sz="60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</p:txBody>
      </p:sp>
      <p:sp>
        <p:nvSpPr>
          <p:cNvPr id="7" name="CasellaDiTesto 5"/>
          <p:cNvSpPr txBox="1">
            <a:spLocks noChangeArrowheads="1"/>
          </p:cNvSpPr>
          <p:nvPr/>
        </p:nvSpPr>
        <p:spPr bwMode="auto">
          <a:xfrm>
            <a:off x="683568" y="1556792"/>
            <a:ext cx="47529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 b="1" dirty="0" smtClean="0">
                <a:cs typeface="Arial" charset="0"/>
              </a:rPr>
              <a:t>Maggio 2015</a:t>
            </a:r>
            <a:endParaRPr lang="it-IT" sz="1600" b="1" dirty="0">
              <a:cs typeface="Arial" charset="0"/>
            </a:endParaRPr>
          </a:p>
          <a:p>
            <a:r>
              <a:rPr lang="it-IT" sz="1600" i="1" dirty="0" smtClean="0">
                <a:cs typeface="Arial" charset="0"/>
              </a:rPr>
              <a:t>Presentazione alle AT dei principali contenuti</a:t>
            </a:r>
            <a:endParaRPr lang="it-IT" sz="1600" i="1" dirty="0">
              <a:cs typeface="Arial" charset="0"/>
            </a:endParaRPr>
          </a:p>
        </p:txBody>
      </p:sp>
      <p:pic>
        <p:nvPicPr>
          <p:cNvPr id="8" name="Picture 2" descr="Y:\MATERIALI\GRAFICA\CHIAVETTA\LOGO ANCE LOMBARDIA\logo6.JPG"/>
          <p:cNvPicPr>
            <a:picLocks noChangeAspect="1" noChangeArrowheads="1"/>
          </p:cNvPicPr>
          <p:nvPr/>
        </p:nvPicPr>
        <p:blipFill>
          <a:blip r:embed="rId4" cstate="print">
            <a:lum bright="10000"/>
            <a:grayscl/>
          </a:blip>
          <a:srcRect/>
          <a:stretch>
            <a:fillRect/>
          </a:stretch>
        </p:blipFill>
        <p:spPr bwMode="auto">
          <a:xfrm>
            <a:off x="8316913" y="544512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ttangolo 8"/>
          <p:cNvSpPr/>
          <p:nvPr/>
        </p:nvSpPr>
        <p:spPr>
          <a:xfrm>
            <a:off x="0" y="6165850"/>
            <a:ext cx="9144000" cy="692150"/>
          </a:xfrm>
          <a:prstGeom prst="rect">
            <a:avLst/>
          </a:prstGeom>
          <a:solidFill>
            <a:srgbClr val="0337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27584" y="1772816"/>
            <a:ext cx="220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9AE0"/>
                </a:solidFill>
              </a:rPr>
              <a:t>Asse I </a:t>
            </a:r>
            <a:r>
              <a:rPr lang="it-IT" dirty="0" smtClean="0">
                <a:solidFill>
                  <a:srgbClr val="009AE0"/>
                </a:solidFill>
              </a:rPr>
              <a:t>–  Occupazione</a:t>
            </a:r>
            <a:endParaRPr lang="it-IT" dirty="0">
              <a:solidFill>
                <a:srgbClr val="009AE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95536" y="332656"/>
            <a:ext cx="2862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FSE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827584" y="2060848"/>
            <a:ext cx="4511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dirty="0">
                <a:solidFill>
                  <a:srgbClr val="37388B"/>
                </a:solidFill>
              </a:rPr>
              <a:t>Asse </a:t>
            </a:r>
            <a:r>
              <a:rPr lang="it-IT" dirty="0" smtClean="0">
                <a:solidFill>
                  <a:srgbClr val="37388B"/>
                </a:solidFill>
              </a:rPr>
              <a:t>II – Inclusione sociale e lotta alla povertà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827584" y="2348880"/>
            <a:ext cx="3311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E2017B"/>
                </a:solidFill>
              </a:rPr>
              <a:t>Asse </a:t>
            </a:r>
            <a:r>
              <a:rPr lang="it-IT" dirty="0" smtClean="0">
                <a:solidFill>
                  <a:srgbClr val="E2017B"/>
                </a:solidFill>
              </a:rPr>
              <a:t>III – Istruzione e formazione</a:t>
            </a:r>
            <a:endParaRPr lang="it-IT" dirty="0">
              <a:solidFill>
                <a:srgbClr val="E2017B"/>
              </a:solidFill>
            </a:endParaRPr>
          </a:p>
        </p:txBody>
      </p:sp>
      <p:pic>
        <p:nvPicPr>
          <p:cNvPr id="10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" descr="http://www.tabletautismo.it/wp-content/uploads/2015/01/RegioneLombard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16632"/>
            <a:ext cx="1728192" cy="514138"/>
          </a:xfrm>
          <a:prstGeom prst="rect">
            <a:avLst/>
          </a:prstGeom>
          <a:noFill/>
        </p:spPr>
      </p:pic>
      <p:sp>
        <p:nvSpPr>
          <p:cNvPr id="12" name="CasellaDiTesto 11"/>
          <p:cNvSpPr txBox="1"/>
          <p:nvPr/>
        </p:nvSpPr>
        <p:spPr>
          <a:xfrm>
            <a:off x="827584" y="2636912"/>
            <a:ext cx="4683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8536"/>
                </a:solidFill>
              </a:rPr>
              <a:t>Asse </a:t>
            </a:r>
            <a:r>
              <a:rPr lang="it-IT" dirty="0" smtClean="0">
                <a:solidFill>
                  <a:srgbClr val="008536"/>
                </a:solidFill>
              </a:rPr>
              <a:t>IV – Capacità istituzionale e amministrativa</a:t>
            </a:r>
            <a:endParaRPr lang="it-IT" dirty="0">
              <a:solidFill>
                <a:srgbClr val="008536"/>
              </a:solidFill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755576" y="4787860"/>
            <a:ext cx="3280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u="sng" dirty="0" smtClean="0"/>
              <a:t>Totale (2014-2020)</a:t>
            </a:r>
            <a:r>
              <a:rPr lang="it-IT" dirty="0" smtClean="0"/>
              <a:t>: </a:t>
            </a:r>
            <a:r>
              <a:rPr lang="it-IT" i="1" dirty="0" smtClean="0"/>
              <a:t>€ 970 milioni</a:t>
            </a:r>
            <a:endParaRPr lang="it-IT" i="1" dirty="0"/>
          </a:p>
        </p:txBody>
      </p:sp>
      <p:sp>
        <p:nvSpPr>
          <p:cNvPr id="21" name="Freccia in giù 20"/>
          <p:cNvSpPr/>
          <p:nvPr/>
        </p:nvSpPr>
        <p:spPr>
          <a:xfrm>
            <a:off x="611560" y="1772816"/>
            <a:ext cx="1224136" cy="2952328"/>
          </a:xfrm>
          <a:prstGeom prst="downArrow">
            <a:avLst>
              <a:gd name="adj1" fmla="val 65513"/>
              <a:gd name="adj2" fmla="val 36045"/>
            </a:avLst>
          </a:prstGeom>
          <a:noFill/>
          <a:ln>
            <a:solidFill>
              <a:srgbClr val="03427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CasellaDiTesto 21"/>
          <p:cNvSpPr txBox="1"/>
          <p:nvPr/>
        </p:nvSpPr>
        <p:spPr>
          <a:xfrm>
            <a:off x="3995936" y="3645024"/>
            <a:ext cx="80983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600" dirty="0" smtClean="0">
                <a:latin typeface="Baskerville Old Face" pitchFamily="18" charset="0"/>
              </a:rPr>
              <a:t>{</a:t>
            </a:r>
            <a:endParaRPr lang="it-IT" sz="16600" dirty="0">
              <a:latin typeface="Baskerville Old Face" pitchFamily="18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824" y="0"/>
            <a:ext cx="37443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i="1" dirty="0" smtClean="0">
                <a:solidFill>
                  <a:srgbClr val="03427F"/>
                </a:solidFill>
              </a:rPr>
              <a:t>Programma Operativo Regionale – Fondo Sociale Europeo</a:t>
            </a:r>
            <a:endParaRPr lang="it-IT" sz="1200" i="1" dirty="0">
              <a:solidFill>
                <a:srgbClr val="03427F"/>
              </a:solidFill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1763688" y="3193231"/>
            <a:ext cx="52393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i="1" dirty="0" smtClean="0"/>
              <a:t>Asse V - Assistenza tecnica (supporto alla Amministrazione Pubblica)</a:t>
            </a:r>
            <a:endParaRPr lang="it-IT" sz="1600" i="1" dirty="0"/>
          </a:p>
        </p:txBody>
      </p:sp>
      <p:graphicFrame>
        <p:nvGraphicFramePr>
          <p:cNvPr id="16" name="Grafico 15"/>
          <p:cNvGraphicFramePr/>
          <p:nvPr/>
        </p:nvGraphicFramePr>
        <p:xfrm>
          <a:off x="4788024" y="3933056"/>
          <a:ext cx="3616465" cy="215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CasellaDiTesto 16"/>
          <p:cNvSpPr txBox="1"/>
          <p:nvPr/>
        </p:nvSpPr>
        <p:spPr>
          <a:xfrm>
            <a:off x="755576" y="5157192"/>
            <a:ext cx="298754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i="1" dirty="0" smtClean="0"/>
              <a:t>a cui vanno aggiunti </a:t>
            </a:r>
            <a:r>
              <a:rPr lang="it-IT" sz="1400" b="1" i="1" dirty="0" smtClean="0"/>
              <a:t>€ 178 milioni</a:t>
            </a:r>
          </a:p>
          <a:p>
            <a:r>
              <a:rPr lang="it-IT" sz="1400" i="1" dirty="0" smtClean="0"/>
              <a:t>a valere sul Piano Operativo Nazionale</a:t>
            </a:r>
          </a:p>
          <a:p>
            <a:r>
              <a:rPr lang="it-IT" sz="1400" i="1" dirty="0" smtClean="0"/>
              <a:t>“Garanzia Giovani”</a:t>
            </a:r>
            <a:endParaRPr lang="it-IT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332656"/>
            <a:ext cx="2862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FSE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pic>
        <p:nvPicPr>
          <p:cNvPr id="10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sellaDiTesto 11"/>
          <p:cNvSpPr txBox="1"/>
          <p:nvPr/>
        </p:nvSpPr>
        <p:spPr>
          <a:xfrm>
            <a:off x="4788024" y="1196752"/>
            <a:ext cx="134844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i="1" dirty="0"/>
              <a:t>Asse I </a:t>
            </a:r>
            <a:r>
              <a:rPr lang="it-IT" sz="1050" i="1" dirty="0" smtClean="0"/>
              <a:t>–  Occupazione</a:t>
            </a:r>
            <a:endParaRPr lang="it-IT" sz="1050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4788024" y="1374884"/>
            <a:ext cx="266932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sz="1050" i="1" dirty="0" smtClean="0"/>
              <a:t>Asse II – Inclusione sociale e lotta alla povertà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788024" y="1556792"/>
            <a:ext cx="19672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sz="1050" i="1" dirty="0"/>
              <a:t>Asse </a:t>
            </a:r>
            <a:r>
              <a:rPr lang="it-IT" sz="1050" i="1" dirty="0" smtClean="0"/>
              <a:t>III – Istruzione e formazione</a:t>
            </a:r>
            <a:endParaRPr lang="it-IT" sz="1050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4788024" y="1772816"/>
            <a:ext cx="282000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sz="1050" i="1" dirty="0"/>
              <a:t>Asse </a:t>
            </a:r>
            <a:r>
              <a:rPr lang="it-IT" sz="1050" i="1" dirty="0" smtClean="0"/>
              <a:t>IV – Capacità istituzionale e amministrativa</a:t>
            </a:r>
            <a:endParaRPr lang="it-IT" sz="1050" i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4788024" y="1988840"/>
            <a:ext cx="39004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sz="1050" i="1" dirty="0" smtClean="0"/>
              <a:t>Asse V - Assistenza tecnica (supporto alla Amministrazione Pubblica)</a:t>
            </a:r>
            <a:endParaRPr lang="it-IT" sz="1050" i="1" dirty="0"/>
          </a:p>
        </p:txBody>
      </p:sp>
      <p:graphicFrame>
        <p:nvGraphicFramePr>
          <p:cNvPr id="17" name="Grafico 16"/>
          <p:cNvGraphicFramePr/>
          <p:nvPr/>
        </p:nvGraphicFramePr>
        <p:xfrm>
          <a:off x="251520" y="1439674"/>
          <a:ext cx="5832648" cy="4497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27584" y="1772816"/>
            <a:ext cx="2130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009AE0"/>
                </a:solidFill>
              </a:rPr>
              <a:t>Asse I - </a:t>
            </a:r>
            <a:r>
              <a:rPr lang="it-IT" b="1" dirty="0" smtClean="0">
                <a:solidFill>
                  <a:srgbClr val="009AE0"/>
                </a:solidFill>
              </a:rPr>
              <a:t>Occupazione</a:t>
            </a:r>
            <a:endParaRPr lang="it-IT" dirty="0">
              <a:solidFill>
                <a:srgbClr val="009AE0"/>
              </a:solidFill>
            </a:endParaRPr>
          </a:p>
        </p:txBody>
      </p:sp>
      <p:pic>
        <p:nvPicPr>
          <p:cNvPr id="11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sellaDiTesto 11"/>
          <p:cNvSpPr txBox="1"/>
          <p:nvPr/>
        </p:nvSpPr>
        <p:spPr>
          <a:xfrm>
            <a:off x="6300192" y="5589240"/>
            <a:ext cx="182614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€ 358 milioni</a:t>
            </a:r>
            <a:endParaRPr lang="it-IT" sz="2400" b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95536" y="332656"/>
            <a:ext cx="2862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FSE – 2014-2020</a:t>
            </a:r>
            <a:endParaRPr lang="it-IT" sz="24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17" name="Rettangolo 16"/>
          <p:cNvSpPr/>
          <p:nvPr/>
        </p:nvSpPr>
        <p:spPr>
          <a:xfrm>
            <a:off x="755576" y="1916832"/>
            <a:ext cx="7704138" cy="4104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450" dirty="0" smtClean="0">
                <a:solidFill>
                  <a:schemeClr val="tx1"/>
                </a:solidFill>
              </a:rPr>
              <a:t>Misure di </a:t>
            </a:r>
            <a:r>
              <a:rPr lang="it-IT" sz="1450" b="1" dirty="0" smtClean="0">
                <a:solidFill>
                  <a:schemeClr val="tx1"/>
                </a:solidFill>
              </a:rPr>
              <a:t>politica attiva</a:t>
            </a:r>
            <a:r>
              <a:rPr lang="it-IT" sz="1450" dirty="0" smtClean="0">
                <a:solidFill>
                  <a:schemeClr val="tx1"/>
                </a:solidFill>
              </a:rPr>
              <a:t>, con particolare attenzione ai settori che offrono maggiori prospettive di crescita (ad esempio: green economy, </a:t>
            </a:r>
            <a:r>
              <a:rPr lang="it-IT" sz="1450" dirty="0" err="1" smtClean="0">
                <a:solidFill>
                  <a:schemeClr val="tx1"/>
                </a:solidFill>
              </a:rPr>
              <a:t>blue</a:t>
            </a:r>
            <a:r>
              <a:rPr lang="it-IT" sz="1450" dirty="0" smtClean="0">
                <a:solidFill>
                  <a:schemeClr val="tx1"/>
                </a:solidFill>
              </a:rPr>
              <a:t> economy, servizi alla persona, servizi socio-sanitari, valorizzazione del patrimonio culturale, ICT)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450" dirty="0" smtClean="0">
                <a:solidFill>
                  <a:schemeClr val="tx1"/>
                </a:solidFill>
              </a:rPr>
              <a:t>Azioni </a:t>
            </a:r>
            <a:r>
              <a:rPr lang="it-IT" sz="1450" dirty="0">
                <a:solidFill>
                  <a:schemeClr val="tx1"/>
                </a:solidFill>
              </a:rPr>
              <a:t>di </a:t>
            </a:r>
            <a:r>
              <a:rPr lang="it-IT" sz="1450" b="1" dirty="0">
                <a:solidFill>
                  <a:schemeClr val="tx1"/>
                </a:solidFill>
              </a:rPr>
              <a:t>qualificazione e riqualificazione dei disoccupati </a:t>
            </a:r>
            <a:r>
              <a:rPr lang="it-IT" sz="1450" dirty="0">
                <a:solidFill>
                  <a:schemeClr val="tx1"/>
                </a:solidFill>
              </a:rPr>
              <a:t>di lunga durata fondate su analisi dei fabbisogni professionali e formativi presenti in sistematiche rilevazioni e/o connesse a domande espresse delle imprese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450" dirty="0">
                <a:solidFill>
                  <a:schemeClr val="tx1"/>
                </a:solidFill>
              </a:rPr>
              <a:t>Percorsi di </a:t>
            </a:r>
            <a:r>
              <a:rPr lang="it-IT" sz="1450" b="1" dirty="0">
                <a:solidFill>
                  <a:schemeClr val="tx1"/>
                </a:solidFill>
              </a:rPr>
              <a:t>apprendistato di alta formazione </a:t>
            </a:r>
            <a:r>
              <a:rPr lang="it-IT" sz="1450" dirty="0">
                <a:solidFill>
                  <a:schemeClr val="tx1"/>
                </a:solidFill>
              </a:rPr>
              <a:t>e ricerca e campagne informative per la promozione dello stesso tra i giovani, le istituzioni formative e le imprese e altre forme di alternanza fra alta formazione, lavoro e ricerca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450" dirty="0" smtClean="0">
                <a:solidFill>
                  <a:schemeClr val="tx1"/>
                </a:solidFill>
              </a:rPr>
              <a:t>Campagne di </a:t>
            </a:r>
            <a:r>
              <a:rPr lang="it-IT" sz="1450" b="1" dirty="0" smtClean="0">
                <a:solidFill>
                  <a:schemeClr val="tx1"/>
                </a:solidFill>
              </a:rPr>
              <a:t>informazione e animazione territoriale </a:t>
            </a:r>
            <a:r>
              <a:rPr lang="it-IT" sz="1450" dirty="0" smtClean="0">
                <a:solidFill>
                  <a:schemeClr val="tx1"/>
                </a:solidFill>
              </a:rPr>
              <a:t>finalizzate alla conoscenza e diffusione dei principali dispositivi disponibili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450" b="1" dirty="0" smtClean="0">
                <a:solidFill>
                  <a:schemeClr val="tx1"/>
                </a:solidFill>
              </a:rPr>
              <a:t>Azioni </a:t>
            </a:r>
            <a:r>
              <a:rPr lang="it-IT" sz="1450" b="1" dirty="0">
                <a:solidFill>
                  <a:schemeClr val="tx1"/>
                </a:solidFill>
              </a:rPr>
              <a:t>integrate</a:t>
            </a:r>
            <a:r>
              <a:rPr lang="it-IT" sz="1450" dirty="0">
                <a:solidFill>
                  <a:schemeClr val="tx1"/>
                </a:solidFill>
              </a:rPr>
              <a:t> di politiche attive e politiche passive, tra cui azioni di riqualificazione e di outplacement dei lavoratori coinvolti in situazioni di crisi collegate a piani di riconversione e ristrutturazione aziendale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27584" y="1772816"/>
            <a:ext cx="456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b="1" dirty="0">
                <a:solidFill>
                  <a:srgbClr val="03427F"/>
                </a:solidFill>
              </a:rPr>
              <a:t>Asse </a:t>
            </a:r>
            <a:r>
              <a:rPr lang="it-IT" b="1" dirty="0" smtClean="0">
                <a:solidFill>
                  <a:srgbClr val="03427F"/>
                </a:solidFill>
              </a:rPr>
              <a:t>II </a:t>
            </a:r>
            <a:r>
              <a:rPr lang="it-IT" b="1" dirty="0">
                <a:solidFill>
                  <a:srgbClr val="03427F"/>
                </a:solidFill>
              </a:rPr>
              <a:t>- </a:t>
            </a:r>
            <a:r>
              <a:rPr lang="it-IT" b="1" dirty="0" smtClean="0">
                <a:solidFill>
                  <a:srgbClr val="03427F"/>
                </a:solidFill>
              </a:rPr>
              <a:t>Inclusione sociale e lotta alla povertà</a:t>
            </a:r>
          </a:p>
        </p:txBody>
      </p:sp>
      <p:pic>
        <p:nvPicPr>
          <p:cNvPr id="24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asellaDiTesto 13"/>
          <p:cNvSpPr txBox="1"/>
          <p:nvPr/>
        </p:nvSpPr>
        <p:spPr>
          <a:xfrm>
            <a:off x="395536" y="332656"/>
            <a:ext cx="2862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FSE – 2014-2020</a:t>
            </a:r>
            <a:endParaRPr lang="it-IT" sz="2400" dirty="0"/>
          </a:p>
        </p:txBody>
      </p:sp>
      <p:sp>
        <p:nvSpPr>
          <p:cNvPr id="15" name="Rettangolo 14"/>
          <p:cNvSpPr/>
          <p:nvPr/>
        </p:nvSpPr>
        <p:spPr>
          <a:xfrm>
            <a:off x="611560" y="1916832"/>
            <a:ext cx="7704138" cy="39598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b="1" dirty="0">
                <a:solidFill>
                  <a:schemeClr val="tx1"/>
                </a:solidFill>
              </a:rPr>
              <a:t>Sostegno a persone in condizione di temporanea difficoltà economica </a:t>
            </a:r>
            <a:r>
              <a:rPr lang="it-IT" sz="1200" dirty="0">
                <a:solidFill>
                  <a:schemeClr val="tx1"/>
                </a:solidFill>
              </a:rPr>
              <a:t>anche attraverso il ricorso a strumenti di ingegneria finanziaria, tra i quali il micro-credito e strumenti rimborsabili eventualmente anche attraverso ore di lavoro da dedicare alla collettività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Interventi di </a:t>
            </a:r>
            <a:r>
              <a:rPr lang="it-IT" sz="1200" b="1" dirty="0">
                <a:solidFill>
                  <a:schemeClr val="tx1"/>
                </a:solidFill>
              </a:rPr>
              <a:t>presa in carico multi professionale</a:t>
            </a:r>
            <a:r>
              <a:rPr lang="it-IT" sz="1200" dirty="0">
                <a:solidFill>
                  <a:schemeClr val="tx1"/>
                </a:solidFill>
              </a:rPr>
              <a:t>, finalizzati all’inclusione lavorativa delle </a:t>
            </a:r>
            <a:r>
              <a:rPr lang="it-IT" sz="1200" b="1" dirty="0">
                <a:solidFill>
                  <a:schemeClr val="tx1"/>
                </a:solidFill>
              </a:rPr>
              <a:t>persone con disabilità</a:t>
            </a:r>
            <a:r>
              <a:rPr lang="it-IT" sz="1200" dirty="0">
                <a:solidFill>
                  <a:schemeClr val="tx1"/>
                </a:solidFill>
              </a:rPr>
              <a:t> attraverso la definizione di progetti personalizzati. Promozione della diffusione e personalizzazione del modello ICF [International </a:t>
            </a:r>
            <a:r>
              <a:rPr lang="it-IT" sz="1200" dirty="0" err="1">
                <a:solidFill>
                  <a:schemeClr val="tx1"/>
                </a:solidFill>
              </a:rPr>
              <a:t>Classification</a:t>
            </a:r>
            <a:r>
              <a:rPr lang="it-IT" sz="1200" dirty="0">
                <a:solidFill>
                  <a:schemeClr val="tx1"/>
                </a:solidFill>
              </a:rPr>
              <a:t> of </a:t>
            </a:r>
            <a:r>
              <a:rPr lang="it-IT" sz="1200" dirty="0" err="1">
                <a:solidFill>
                  <a:schemeClr val="tx1"/>
                </a:solidFill>
              </a:rPr>
              <a:t>Functioning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Disability</a:t>
            </a:r>
            <a:r>
              <a:rPr lang="it-IT" sz="1200" dirty="0">
                <a:solidFill>
                  <a:schemeClr val="tx1"/>
                </a:solidFill>
              </a:rPr>
              <a:t> and </a:t>
            </a:r>
            <a:r>
              <a:rPr lang="it-IT" sz="1200" dirty="0" err="1">
                <a:solidFill>
                  <a:schemeClr val="tx1"/>
                </a:solidFill>
              </a:rPr>
              <a:t>Health</a:t>
            </a:r>
            <a:r>
              <a:rPr lang="it-IT" sz="1200" dirty="0">
                <a:solidFill>
                  <a:schemeClr val="tx1"/>
                </a:solidFill>
              </a:rPr>
              <a:t>] su scala territoriale. Interventi di politica attiva specificamente rivolti alle persone con disabilità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Interventi di presa in carico multi professionale finalizzati all’inclusione lavorativa di </a:t>
            </a:r>
            <a:r>
              <a:rPr lang="it-IT" sz="1200" b="1" dirty="0">
                <a:solidFill>
                  <a:schemeClr val="tx1"/>
                </a:solidFill>
              </a:rPr>
              <a:t>persone maggiormente vulnerabili e a rischio di discriminazione </a:t>
            </a:r>
            <a:r>
              <a:rPr lang="it-IT" sz="1200" dirty="0">
                <a:solidFill>
                  <a:schemeClr val="tx1"/>
                </a:solidFill>
              </a:rPr>
              <a:t>e in generale alle persone che per diversi motivi sono presi in carico dai servizi sociali: percorsi di </a:t>
            </a:r>
            <a:r>
              <a:rPr lang="it-IT" sz="1200" i="1" dirty="0" err="1">
                <a:solidFill>
                  <a:schemeClr val="tx1"/>
                </a:solidFill>
              </a:rPr>
              <a:t>empowerment</a:t>
            </a:r>
            <a:r>
              <a:rPr lang="it-IT" sz="1200" dirty="0">
                <a:solidFill>
                  <a:schemeClr val="tx1"/>
                </a:solidFill>
              </a:rPr>
              <a:t> (ad es. interventi di recupero delle competenze di base rivolti a tossicodipendenti, detenuti etc.), misure per l’attivazione e accompagnamento di percorsi imprenditoriali, anche in forma cooperativa (es. accesso al credito, fondi di garanzia, </a:t>
            </a:r>
            <a:r>
              <a:rPr lang="it-IT" sz="1200" dirty="0" err="1">
                <a:solidFill>
                  <a:schemeClr val="tx1"/>
                </a:solidFill>
              </a:rPr>
              <a:t>microcredito</a:t>
            </a:r>
            <a:r>
              <a:rPr lang="it-IT" sz="1200" dirty="0">
                <a:solidFill>
                  <a:schemeClr val="tx1"/>
                </a:solidFill>
              </a:rPr>
              <a:t> d’impresa, forme di tutoraggio, anche alla pari)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b="1" dirty="0">
                <a:solidFill>
                  <a:schemeClr val="tx1"/>
                </a:solidFill>
              </a:rPr>
              <a:t>Finanziamento progetti nelle principali aree urbane</a:t>
            </a:r>
            <a:r>
              <a:rPr lang="it-IT" sz="1200" dirty="0">
                <a:solidFill>
                  <a:schemeClr val="tx1"/>
                </a:solidFill>
              </a:rPr>
              <a:t> e nei sistemi urbani di interventi mirati per il potenziamento della rete dei servizi per il pronto intervento sociale per i senza dimora e per sostegno alle persone senza dimora nel percorso verso l’autonomia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6300192" y="5589240"/>
            <a:ext cx="20617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€ 227,1 milioni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27584" y="1772816"/>
            <a:ext cx="4799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b="1" dirty="0">
                <a:solidFill>
                  <a:srgbClr val="03427F"/>
                </a:solidFill>
              </a:rPr>
              <a:t>Asse </a:t>
            </a:r>
            <a:r>
              <a:rPr lang="it-IT" b="1" dirty="0" smtClean="0">
                <a:solidFill>
                  <a:srgbClr val="03427F"/>
                </a:solidFill>
              </a:rPr>
              <a:t>II </a:t>
            </a:r>
            <a:r>
              <a:rPr lang="it-IT" b="1" dirty="0">
                <a:solidFill>
                  <a:srgbClr val="03427F"/>
                </a:solidFill>
              </a:rPr>
              <a:t>- </a:t>
            </a:r>
            <a:r>
              <a:rPr lang="it-IT" b="1" dirty="0" smtClean="0">
                <a:solidFill>
                  <a:srgbClr val="03427F"/>
                </a:solidFill>
              </a:rPr>
              <a:t>Inclusione sociale e lotta alla povertà - 2</a:t>
            </a:r>
          </a:p>
        </p:txBody>
      </p:sp>
      <p:pic>
        <p:nvPicPr>
          <p:cNvPr id="24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asellaDiTesto 13"/>
          <p:cNvSpPr txBox="1"/>
          <p:nvPr/>
        </p:nvSpPr>
        <p:spPr>
          <a:xfrm>
            <a:off x="395536" y="332656"/>
            <a:ext cx="2862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FSE – 2014-2020</a:t>
            </a:r>
            <a:endParaRPr lang="it-IT" sz="24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6300192" y="5589240"/>
            <a:ext cx="20617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€ 227,1 milioni</a:t>
            </a:r>
            <a:endParaRPr lang="it-IT" sz="2400" b="1" dirty="0"/>
          </a:p>
        </p:txBody>
      </p:sp>
      <p:sp>
        <p:nvSpPr>
          <p:cNvPr id="10" name="Rettangolo 9"/>
          <p:cNvSpPr/>
          <p:nvPr/>
        </p:nvSpPr>
        <p:spPr>
          <a:xfrm>
            <a:off x="611560" y="1412776"/>
            <a:ext cx="7704138" cy="4464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spcAft>
                <a:spcPts val="600"/>
              </a:spcAft>
              <a:buFont typeface="+mj-lt"/>
              <a:buAutoNum type="arabicPeriod" startAt="5"/>
              <a:defRPr/>
            </a:pPr>
            <a:r>
              <a:rPr lang="it-IT" sz="1200" dirty="0">
                <a:solidFill>
                  <a:schemeClr val="tx1"/>
                </a:solidFill>
              </a:rPr>
              <a:t>Implementazione di buoni servizio per </a:t>
            </a:r>
            <a:r>
              <a:rPr lang="it-IT" sz="1200" b="1" dirty="0">
                <a:solidFill>
                  <a:schemeClr val="tx1"/>
                </a:solidFill>
              </a:rPr>
              <a:t>servizi socioeducativi prima infanzia </a:t>
            </a:r>
            <a:r>
              <a:rPr lang="it-IT" sz="1200" dirty="0">
                <a:solidFill>
                  <a:schemeClr val="tx1"/>
                </a:solidFill>
              </a:rPr>
              <a:t>[anche in ottica di conciliazione dei tempi di vita e di lavoro, per favorire l’accesso dei nuclei familiari alla rete dei servizi socioeducativi e a ciclo diurno e per favorire l’incremento di qualità dei servizi sia in termini di prestazioni erogate che di estensione delle fasce orarie e di integrazione della filiera]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 startAt="5"/>
              <a:defRPr/>
            </a:pPr>
            <a:r>
              <a:rPr lang="it-IT" sz="1200" dirty="0">
                <a:solidFill>
                  <a:schemeClr val="tx1"/>
                </a:solidFill>
              </a:rPr>
              <a:t>Implementazione di buoni servizi per </a:t>
            </a:r>
            <a:r>
              <a:rPr lang="it-IT" sz="1200" b="1" dirty="0">
                <a:solidFill>
                  <a:schemeClr val="tx1"/>
                </a:solidFill>
              </a:rPr>
              <a:t>servizi a persone con limitazioni nell’autonomia </a:t>
            </a:r>
            <a:r>
              <a:rPr lang="it-IT" sz="1200" dirty="0">
                <a:solidFill>
                  <a:schemeClr val="tx1"/>
                </a:solidFill>
              </a:rPr>
              <a:t>(per favorire l’accesso dei nuclei familiari alla rete dei servizi sociosanitari domiciliari e a ciclo diurno e per favorire l’incremento di qualità dei servizi sia in termini di prestazioni erogate che di estensione delle fasce orarie e di integrazione della filiera e per la promozione dell’occupazione regolare nel settore).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 startAt="5"/>
              <a:defRPr/>
            </a:pPr>
            <a:r>
              <a:rPr lang="it-IT" sz="1200" dirty="0">
                <a:solidFill>
                  <a:schemeClr val="tx1"/>
                </a:solidFill>
              </a:rPr>
              <a:t>Servizi di </a:t>
            </a:r>
            <a:r>
              <a:rPr lang="it-IT" sz="1200" b="1" dirty="0">
                <a:solidFill>
                  <a:schemeClr val="tx1"/>
                </a:solidFill>
              </a:rPr>
              <a:t>promozione e accompagnamento all’abitare assistito </a:t>
            </a:r>
            <a:r>
              <a:rPr lang="it-IT" sz="1200" dirty="0">
                <a:solidFill>
                  <a:schemeClr val="tx1"/>
                </a:solidFill>
              </a:rPr>
              <a:t>nell’ambito della sperimentazione di modelli innovativi sociali e abitativi finalizzati a soddisfare i bisogni di specifici soggetti-target caratterizzati da specifica fragilità socio-economica (ad esempio residenzialità delle persone anziane con limitazioni dell’autonomia, l’inclusione per gli immigrati, la prima residenzialità di soggetti in uscita dai servizi sociali, donne vittime di violenza)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 startAt="5"/>
              <a:defRPr/>
            </a:pPr>
            <a:endParaRPr lang="it-IT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332656"/>
            <a:ext cx="2862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FSE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pic>
        <p:nvPicPr>
          <p:cNvPr id="21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CasellaDiTesto 21"/>
          <p:cNvSpPr txBox="1"/>
          <p:nvPr/>
        </p:nvSpPr>
        <p:spPr>
          <a:xfrm>
            <a:off x="6398649" y="5661248"/>
            <a:ext cx="20617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€ 332,6 milioni</a:t>
            </a:r>
            <a:endParaRPr lang="it-IT" sz="2400" b="1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827584" y="1772816"/>
            <a:ext cx="3331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E2017B"/>
                </a:solidFill>
              </a:rPr>
              <a:t>Asse </a:t>
            </a:r>
            <a:r>
              <a:rPr lang="it-IT" b="1" dirty="0" smtClean="0">
                <a:solidFill>
                  <a:srgbClr val="E2017B"/>
                </a:solidFill>
              </a:rPr>
              <a:t>III – Istruzione e formazione</a:t>
            </a:r>
            <a:endParaRPr lang="it-IT" b="1" dirty="0">
              <a:solidFill>
                <a:srgbClr val="008536"/>
              </a:solidFill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580776" y="1944762"/>
            <a:ext cx="8167688" cy="39325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b="1" dirty="0">
                <a:solidFill>
                  <a:schemeClr val="tx1"/>
                </a:solidFill>
              </a:rPr>
              <a:t>Percorsi formativi di </a:t>
            </a:r>
            <a:r>
              <a:rPr lang="it-IT" sz="1200" b="1" dirty="0" err="1">
                <a:solidFill>
                  <a:schemeClr val="tx1"/>
                </a:solidFill>
              </a:rPr>
              <a:t>IeFP</a:t>
            </a:r>
            <a:r>
              <a:rPr lang="it-IT" sz="1200" dirty="0">
                <a:solidFill>
                  <a:schemeClr val="tx1"/>
                </a:solidFill>
              </a:rPr>
              <a:t>, accompagnati da azioni di comunicazione e di adeguamento dell’offerta, in coerenza con le direttrici di sviluppo economico e imprenditoriale dei territori per aumentarne l’attrattività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Interventi formativi (anche a domanda individuale) strettamente collegati alle </a:t>
            </a:r>
            <a:r>
              <a:rPr lang="it-IT" sz="1200" b="1" dirty="0">
                <a:solidFill>
                  <a:schemeClr val="tx1"/>
                </a:solidFill>
              </a:rPr>
              <a:t>esigenze di inserimento e reinserimento lavorativo</a:t>
            </a:r>
            <a:r>
              <a:rPr lang="it-IT" sz="1200" dirty="0">
                <a:solidFill>
                  <a:schemeClr val="tx1"/>
                </a:solidFill>
              </a:rPr>
              <a:t>, prioritariamente indirizzati ai target maggiormente sensibili (over 55, disoccupati di lunga durata, cittadini con bassa scolarità) e alle iniziative di formazione specialistica (in particolare rivolti alla green economy, blue economy, servizi alla persona, servizi socio-sanitari, valorizzazione del patrimonio culturale e delle attività culturali) e per l’imprenditorialità. Percorsi formativi connessi al rilascio di qualificazioni inserite nei repertori nazionale o regionali (anche a domanda individuale) corredati ove appropriato da azioni di orientamento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Azioni di </a:t>
            </a:r>
            <a:r>
              <a:rPr lang="it-IT" sz="1200" b="1" dirty="0">
                <a:solidFill>
                  <a:schemeClr val="tx1"/>
                </a:solidFill>
              </a:rPr>
              <a:t>aggiornamento delle competenze rivolte a tutta la forza lavoro </a:t>
            </a:r>
            <a:r>
              <a:rPr lang="it-IT" sz="1200" dirty="0">
                <a:solidFill>
                  <a:schemeClr val="tx1"/>
                </a:solidFill>
              </a:rPr>
              <a:t>(incluse le competenze digitali), compresi i lavoratori dipendenti a termine, i lavoratori autonomi, i titolari di microimprese, i soci di cooperativa, anche attraverso metodologie innovative e in coerenza con le direttrici di sviluppo economico dei territori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Interventi qualificanti della filiera dell’Istruzione e Formazione Tecnica Professionale iniziale e della Formazione Tecnica Superiore (Qualificazione della filiera dell’istruzione tecnica e professionale, con particolare riguardo alle fasce più deboli; azioni di sistema per lo sviluppo e il coordinamento degli ITS e dei poli tecnico professionali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Azioni formative professionalizzanti connesse con i </a:t>
            </a:r>
            <a:r>
              <a:rPr lang="it-IT" sz="1200" b="1" dirty="0">
                <a:solidFill>
                  <a:schemeClr val="tx1"/>
                </a:solidFill>
              </a:rPr>
              <a:t>fabbisogni dei sistemi produttivi locali</a:t>
            </a:r>
            <a:r>
              <a:rPr lang="it-IT" sz="1200" dirty="0">
                <a:solidFill>
                  <a:schemeClr val="tx1"/>
                </a:solidFill>
              </a:rPr>
              <a:t>, e in particolare rafforzamento degli IFTS e dei Poli tecnico professionali, in una logica di integrazione e continuità con l’Istruzione e la formazione professionale iniziale e in stretta connessione con i fabbisogni espressi dal tessuto produttivo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332656"/>
            <a:ext cx="2862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FSE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pic>
        <p:nvPicPr>
          <p:cNvPr id="21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asellaDiTesto 22"/>
          <p:cNvSpPr txBox="1"/>
          <p:nvPr/>
        </p:nvSpPr>
        <p:spPr>
          <a:xfrm>
            <a:off x="827584" y="1772816"/>
            <a:ext cx="4786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008536"/>
                </a:solidFill>
              </a:rPr>
              <a:t>Asse </a:t>
            </a:r>
            <a:r>
              <a:rPr lang="it-IT" b="1" dirty="0" smtClean="0">
                <a:solidFill>
                  <a:srgbClr val="008536"/>
                </a:solidFill>
              </a:rPr>
              <a:t>IV – Capacità istituzionale e amministrativa</a:t>
            </a:r>
            <a:endParaRPr lang="it-IT" b="1" dirty="0">
              <a:solidFill>
                <a:srgbClr val="008536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300192" y="5589240"/>
            <a:ext cx="16706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€ 20 milioni</a:t>
            </a:r>
            <a:endParaRPr lang="it-IT" sz="2400" b="1" dirty="0"/>
          </a:p>
        </p:txBody>
      </p:sp>
      <p:sp>
        <p:nvSpPr>
          <p:cNvPr id="10" name="Rettangolo 9"/>
          <p:cNvSpPr/>
          <p:nvPr/>
        </p:nvSpPr>
        <p:spPr>
          <a:xfrm>
            <a:off x="683568" y="1484784"/>
            <a:ext cx="7704138" cy="511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Interventi mirati allo </a:t>
            </a:r>
            <a:r>
              <a:rPr lang="it-IT" sz="1200" b="1" dirty="0">
                <a:solidFill>
                  <a:schemeClr val="tx1"/>
                </a:solidFill>
              </a:rPr>
              <a:t>sviluppo delle competenze</a:t>
            </a:r>
            <a:r>
              <a:rPr lang="it-IT" sz="1200" dirty="0">
                <a:solidFill>
                  <a:schemeClr val="tx1"/>
                </a:solidFill>
              </a:rPr>
              <a:t> per assicurare qualità, accessibilità, fruibilità, rilascio e riutilizzabilità dei dati pubblici 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Progetti di </a:t>
            </a:r>
            <a:r>
              <a:rPr lang="it-IT" sz="1200" b="1" dirty="0">
                <a:solidFill>
                  <a:schemeClr val="tx1"/>
                </a:solidFill>
              </a:rPr>
              <a:t>Open </a:t>
            </a:r>
            <a:r>
              <a:rPr lang="it-IT" sz="1200" b="1" dirty="0" err="1">
                <a:solidFill>
                  <a:schemeClr val="tx1"/>
                </a:solidFill>
              </a:rPr>
              <a:t>Government</a:t>
            </a:r>
            <a:r>
              <a:rPr lang="it-IT" sz="1200" b="1" dirty="0">
                <a:solidFill>
                  <a:schemeClr val="tx1"/>
                </a:solidFill>
              </a:rPr>
              <a:t> </a:t>
            </a:r>
            <a:r>
              <a:rPr lang="it-IT" sz="1200" dirty="0">
                <a:solidFill>
                  <a:schemeClr val="tx1"/>
                </a:solidFill>
              </a:rPr>
              <a:t>per favorire trasparenza, collaborazione e partecipazione realizzati tramite il coinvolgimento di cittadini/stakeholder e iniziative per il riutilizzo dei dati pubblici, la partecipazione civica e il controllo sociale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Miglioramento dei </a:t>
            </a:r>
            <a:r>
              <a:rPr lang="it-IT" sz="1200" b="1" dirty="0">
                <a:solidFill>
                  <a:schemeClr val="tx1"/>
                </a:solidFill>
              </a:rPr>
              <a:t>processi organizzativi per una migliore integrazione e interoperabilità delle basi informative</a:t>
            </a:r>
            <a:r>
              <a:rPr lang="it-IT" sz="1200" dirty="0">
                <a:solidFill>
                  <a:schemeClr val="tx1"/>
                </a:solidFill>
              </a:rPr>
              <a:t>, statistiche e amministrative, prioritariamente Istruzione, Lavoro, Previdenza e Servizi Sociali, Terzo Settore, Interni ed Affari Esteri e Pubbliche Amministrazioni.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Definizione di </a:t>
            </a:r>
            <a:r>
              <a:rPr lang="it-IT" sz="1200" b="1" dirty="0">
                <a:solidFill>
                  <a:schemeClr val="tx1"/>
                </a:solidFill>
              </a:rPr>
              <a:t>standard disciplinari di qualità del servizio</a:t>
            </a:r>
            <a:r>
              <a:rPr lang="it-IT" sz="1200" dirty="0">
                <a:solidFill>
                  <a:schemeClr val="tx1"/>
                </a:solidFill>
              </a:rPr>
              <a:t>, sviluppo di sistemi di qualità, monitoraggio e valutazione delle prestazioni e standard di servizio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Azioni di qualificazione ed </a:t>
            </a:r>
            <a:r>
              <a:rPr lang="it-IT" sz="1200" i="1" dirty="0" err="1">
                <a:solidFill>
                  <a:schemeClr val="tx1"/>
                </a:solidFill>
              </a:rPr>
              <a:t>empowerment</a:t>
            </a:r>
            <a:r>
              <a:rPr lang="it-IT" sz="1200" dirty="0">
                <a:solidFill>
                  <a:schemeClr val="tx1"/>
                </a:solidFill>
              </a:rPr>
              <a:t> delle istituzioni, degli operatori e degli </a:t>
            </a:r>
            <a:r>
              <a:rPr lang="it-IT" sz="1200" i="1" dirty="0" err="1">
                <a:solidFill>
                  <a:schemeClr val="tx1"/>
                </a:solidFill>
              </a:rPr>
              <a:t>stakeholders</a:t>
            </a:r>
            <a:r>
              <a:rPr lang="it-IT" sz="1200" dirty="0">
                <a:solidFill>
                  <a:schemeClr val="tx1"/>
                </a:solidFill>
              </a:rPr>
              <a:t> ivi compreso il personale coinvolto nei sistemi di istruzione, formazione, lavoro e servizi per l’impiego e politiche sociali, il personale dei servizi sanitari, il personale degli enti locali (ad es. SUAP e SUE), delle dogane, delle forze di polizia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1200" dirty="0">
                <a:solidFill>
                  <a:schemeClr val="tx1"/>
                </a:solidFill>
              </a:rPr>
              <a:t>Azioni di sviluppo e rafforzamento della collaborazione in rete </a:t>
            </a:r>
            <a:r>
              <a:rPr lang="it-IT" sz="1200" dirty="0" err="1">
                <a:solidFill>
                  <a:schemeClr val="tx1"/>
                </a:solidFill>
              </a:rPr>
              <a:t>interistituzionale</a:t>
            </a:r>
            <a:r>
              <a:rPr lang="it-IT" sz="1200" dirty="0">
                <a:solidFill>
                  <a:schemeClr val="tx1"/>
                </a:solidFill>
              </a:rPr>
              <a:t> e di coinvolgimento degli </a:t>
            </a:r>
            <a:r>
              <a:rPr lang="it-IT" sz="1200" i="1" dirty="0" err="1">
                <a:solidFill>
                  <a:schemeClr val="tx1"/>
                </a:solidFill>
              </a:rPr>
              <a:t>stakeholders</a:t>
            </a:r>
            <a:r>
              <a:rPr lang="it-IT" sz="1200" dirty="0">
                <a:solidFill>
                  <a:schemeClr val="tx1"/>
                </a:solidFill>
              </a:rPr>
              <a:t>, con particolare riferimento ai servizi sociali, ai servizi per l’impiego, ai servizi per la tutela della salute, alle istituzioni scolastiche e formative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endParaRPr lang="it-IT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1290</Words>
  <Application>Microsoft Office PowerPoint</Application>
  <PresentationFormat>Presentazione su schermo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apastori</dc:creator>
  <cp:lastModifiedBy>apastori</cp:lastModifiedBy>
  <cp:revision>167</cp:revision>
  <dcterms:created xsi:type="dcterms:W3CDTF">2015-04-15T13:43:05Z</dcterms:created>
  <dcterms:modified xsi:type="dcterms:W3CDTF">2015-05-08T13:46:47Z</dcterms:modified>
</cp:coreProperties>
</file>